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36576000" cy="47548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096"/>
    <p:restoredTop sz="97578"/>
  </p:normalViewPr>
  <p:slideViewPr>
    <p:cSldViewPr snapToGrid="0">
      <p:cViewPr>
        <p:scale>
          <a:sx n="52" d="100"/>
          <a:sy n="52" d="100"/>
        </p:scale>
        <p:origin x="2280" y="-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7781717"/>
            <a:ext cx="31089600" cy="16554027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24974130"/>
            <a:ext cx="27432000" cy="11479950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65E2-EF31-1945-80AD-8B417127988F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8C8CB-F742-EF4C-A868-CD2E3ABC2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80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65E2-EF31-1945-80AD-8B417127988F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8C8CB-F742-EF4C-A868-CD2E3ABC2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45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2531533"/>
            <a:ext cx="7886700" cy="402954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2531533"/>
            <a:ext cx="23202900" cy="402954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65E2-EF31-1945-80AD-8B417127988F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8C8CB-F742-EF4C-A868-CD2E3ABC2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8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65E2-EF31-1945-80AD-8B417127988F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8C8CB-F742-EF4C-A868-CD2E3ABC2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45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11854194"/>
            <a:ext cx="31546800" cy="19778977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31820287"/>
            <a:ext cx="31546800" cy="10401297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65E2-EF31-1945-80AD-8B417127988F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8C8CB-F742-EF4C-A868-CD2E3ABC2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57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12657667"/>
            <a:ext cx="15544800" cy="301692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12657667"/>
            <a:ext cx="15544800" cy="301692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65E2-EF31-1945-80AD-8B417127988F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8C8CB-F742-EF4C-A868-CD2E3ABC2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8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2531544"/>
            <a:ext cx="31546800" cy="91905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11656063"/>
            <a:ext cx="15473360" cy="5712457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7368520"/>
            <a:ext cx="15473360" cy="25546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11656063"/>
            <a:ext cx="15549564" cy="5712457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7368520"/>
            <a:ext cx="15549564" cy="25546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65E2-EF31-1945-80AD-8B417127988F}" type="datetimeFigureOut">
              <a:rPr lang="en-US" smtClean="0"/>
              <a:t>1/22/24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8C8CB-F742-EF4C-A868-CD2E3ABC2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3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65E2-EF31-1945-80AD-8B417127988F}" type="datetimeFigureOut">
              <a:rPr lang="en-US" smtClean="0"/>
              <a:t>1/22/24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8C8CB-F742-EF4C-A868-CD2E3ABC2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03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65E2-EF31-1945-80AD-8B417127988F}" type="datetimeFigureOut">
              <a:rPr lang="en-US" smtClean="0"/>
              <a:t>1/22/24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8C8CB-F742-EF4C-A868-CD2E3ABC2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57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3169920"/>
            <a:ext cx="11796712" cy="1109472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6846157"/>
            <a:ext cx="18516600" cy="33790467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14264640"/>
            <a:ext cx="11796712" cy="26427010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65E2-EF31-1945-80AD-8B417127988F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8C8CB-F742-EF4C-A868-CD2E3ABC2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9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3169920"/>
            <a:ext cx="11796712" cy="1109472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6846157"/>
            <a:ext cx="18516600" cy="33790467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14264640"/>
            <a:ext cx="11796712" cy="26427010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65E2-EF31-1945-80AD-8B417127988F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8C8CB-F742-EF4C-A868-CD2E3ABC2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21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2531544"/>
            <a:ext cx="31546800" cy="9190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12657667"/>
            <a:ext cx="31546800" cy="3016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44070704"/>
            <a:ext cx="8229600" cy="25315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665E2-EF31-1945-80AD-8B417127988F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44070704"/>
            <a:ext cx="12344400" cy="25315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44070704"/>
            <a:ext cx="8229600" cy="25315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8C8CB-F742-EF4C-A868-CD2E3ABC2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49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2">
            <a:extLst>
              <a:ext uri="{FF2B5EF4-FFF2-40B4-BE49-F238E27FC236}">
                <a16:creationId xmlns:a16="http://schemas.microsoft.com/office/drawing/2014/main" id="{BBB9512A-E93F-888C-044C-8E0F6CEF6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8060" y="1084986"/>
            <a:ext cx="32763722" cy="2195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42223" tIns="355557" rIns="142223" bIns="355557" anchor="ctr" anchorCtr="0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the </a:t>
            </a:r>
            <a:r>
              <a:rPr lang="en-US" sz="9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VVDViewer</a:t>
            </a:r>
            <a:r>
              <a:rPr 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Volume Visualization and Analysis</a:t>
            </a:r>
          </a:p>
        </p:txBody>
      </p:sp>
      <p:sp>
        <p:nvSpPr>
          <p:cNvPr id="5" name="Text Box 123">
            <a:extLst>
              <a:ext uri="{FF2B5EF4-FFF2-40B4-BE49-F238E27FC236}">
                <a16:creationId xmlns:a16="http://schemas.microsoft.com/office/drawing/2014/main" id="{C93206B8-0695-8FF2-312E-8D97F2FE2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0461" y="3194010"/>
            <a:ext cx="227584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42223" tIns="142223" rIns="142223" bIns="142223" anchor="ctr" anchorCtr="0"/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4267" dirty="0">
                <a:latin typeface="+mn-lt"/>
              </a:rPr>
              <a:t>Takashi Kawase and Hideo </a:t>
            </a:r>
            <a:r>
              <a:rPr lang="en-US" sz="4267" dirty="0" err="1">
                <a:latin typeface="+mn-lt"/>
              </a:rPr>
              <a:t>Otsuna</a:t>
            </a:r>
            <a:endParaRPr lang="en-US" sz="4267" baseline="30000" dirty="0">
              <a:latin typeface="+mn-lt"/>
            </a:endParaRPr>
          </a:p>
          <a:p>
            <a:pPr algn="ctr" eaLnBrk="1" hangingPunct="1"/>
            <a:r>
              <a:rPr lang="en-US" sz="4267" dirty="0" err="1">
                <a:latin typeface="+mn-lt"/>
              </a:rPr>
              <a:t>Janelia</a:t>
            </a:r>
            <a:r>
              <a:rPr lang="en-US" sz="4267" dirty="0">
                <a:latin typeface="+mn-lt"/>
              </a:rPr>
              <a:t> Research Campus</a:t>
            </a:r>
          </a:p>
        </p:txBody>
      </p:sp>
      <p:sp>
        <p:nvSpPr>
          <p:cNvPr id="10" name="Text Box 189">
            <a:extLst>
              <a:ext uri="{FF2B5EF4-FFF2-40B4-BE49-F238E27FC236}">
                <a16:creationId xmlns:a16="http://schemas.microsoft.com/office/drawing/2014/main" id="{A9B17DF5-6AB0-909D-373F-89E8725AA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5922" y="6207364"/>
            <a:ext cx="33527999" cy="3364989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lIns="142223" tIns="142223" rIns="142223" bIns="142223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VVDViewer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is an open-source software developed by 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Janelia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Research Campus for intuitive 3D/4D volume visualization, segmentation, and analysis. It’s engineered to manage large volumetric datasets, such as Expansion Microscopy (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ExM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), ideal for multi-channel light microscopy users across various operating systems including macOS, Windows, and Linux.  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VVDViewer’s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capabilities extend to exporting images and simplifying movie creation, enhancing the dissemination of research findings and the development of visual materials for presentations and publications.</a:t>
            </a:r>
          </a:p>
          <a:p>
            <a:pPr eaLnBrk="1" hangingPunct="1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We can customize 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VVDViewer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as you need!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C745B7-7EA6-1A12-997B-359C3435B0A8}"/>
              </a:ext>
            </a:extLst>
          </p:cNvPr>
          <p:cNvSpPr/>
          <p:nvPr/>
        </p:nvSpPr>
        <p:spPr>
          <a:xfrm>
            <a:off x="19050000" y="33670186"/>
            <a:ext cx="15679981" cy="7112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111" tIns="35556" rIns="71111" bIns="35556" rtlCol="0" anchor="ctr"/>
          <a:lstStyle/>
          <a:p>
            <a:pPr algn="ctr"/>
            <a:r>
              <a:rPr lang="en-US" sz="8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4D Image Visualization</a:t>
            </a:r>
          </a:p>
        </p:txBody>
      </p:sp>
      <p:pic>
        <p:nvPicPr>
          <p:cNvPr id="120" name="Picture 119" descr="A green and purple light&#10;&#10;Description automatically generated with medium confidence">
            <a:extLst>
              <a:ext uri="{FF2B5EF4-FFF2-40B4-BE49-F238E27FC236}">
                <a16:creationId xmlns:a16="http://schemas.microsoft.com/office/drawing/2014/main" id="{5AB2B439-E57A-6940-802F-AF37CBC5D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5937" y="11753487"/>
            <a:ext cx="12862773" cy="6831679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76B45561-1634-CD06-30BD-E844DECE3175}"/>
              </a:ext>
            </a:extLst>
          </p:cNvPr>
          <p:cNvSpPr txBox="1"/>
          <p:nvPr/>
        </p:nvSpPr>
        <p:spPr>
          <a:xfrm>
            <a:off x="20163274" y="18808348"/>
            <a:ext cx="128627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Green: LM volume, Magenta: EM skeleton (mesh)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A4B6A7C-CBC2-A268-10E5-3522C6D0C301}"/>
              </a:ext>
            </a:extLst>
          </p:cNvPr>
          <p:cNvGrpSpPr/>
          <p:nvPr/>
        </p:nvGrpSpPr>
        <p:grpSpPr>
          <a:xfrm>
            <a:off x="4484601" y="12692485"/>
            <a:ext cx="9480321" cy="10870652"/>
            <a:chOff x="5068799" y="11291368"/>
            <a:chExt cx="9129853" cy="10468786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14214E48-A384-52FC-B94A-3F8C49B512A2}"/>
                </a:ext>
              </a:extLst>
            </p:cNvPr>
            <p:cNvGrpSpPr/>
            <p:nvPr/>
          </p:nvGrpSpPr>
          <p:grpSpPr>
            <a:xfrm>
              <a:off x="5068799" y="11291368"/>
              <a:ext cx="9129853" cy="10468786"/>
              <a:chOff x="2536288" y="10076102"/>
              <a:chExt cx="13496770" cy="15476130"/>
            </a:xfrm>
          </p:grpSpPr>
          <p:pic>
            <p:nvPicPr>
              <p:cNvPr id="115" name="Picture 114" descr="A close-up of a x-ray&#10;&#10;Description automatically generated">
                <a:extLst>
                  <a:ext uri="{FF2B5EF4-FFF2-40B4-BE49-F238E27FC236}">
                    <a16:creationId xmlns:a16="http://schemas.microsoft.com/office/drawing/2014/main" id="{7837B2FF-DDFB-75CD-B2AB-4F808BA382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6289" y="10076102"/>
                <a:ext cx="13496769" cy="7647940"/>
              </a:xfrm>
              <a:prstGeom prst="rect">
                <a:avLst/>
              </a:prstGeom>
            </p:spPr>
          </p:pic>
          <p:pic>
            <p:nvPicPr>
              <p:cNvPr id="117" name="Picture 116" descr="A green swirl in space&#10;&#10;Description automatically generated with medium confidence">
                <a:extLst>
                  <a:ext uri="{FF2B5EF4-FFF2-40B4-BE49-F238E27FC236}">
                    <a16:creationId xmlns:a16="http://schemas.microsoft.com/office/drawing/2014/main" id="{554330BE-8EB3-5BDA-0790-E5DB853DA0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36288" y="17872092"/>
                <a:ext cx="13496769" cy="7680140"/>
              </a:xfrm>
              <a:prstGeom prst="rect">
                <a:avLst/>
              </a:prstGeom>
            </p:spPr>
          </p:pic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4119866-5B1C-C255-1812-C302964B9220}"/>
                </a:ext>
              </a:extLst>
            </p:cNvPr>
            <p:cNvSpPr/>
            <p:nvPr/>
          </p:nvSpPr>
          <p:spPr>
            <a:xfrm>
              <a:off x="6424593" y="14359036"/>
              <a:ext cx="1504389" cy="990601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76200">
                  <a:solidFill>
                    <a:schemeClr val="tx1"/>
                  </a:solidFill>
                </a:ln>
                <a:noFill/>
              </a:endParaRPr>
            </a:p>
          </p:txBody>
        </p:sp>
      </p:grpSp>
      <p:pic>
        <p:nvPicPr>
          <p:cNvPr id="127" name="Picture 126" descr="A collage of images of different colors&#10;&#10;Description automatically generated">
            <a:extLst>
              <a:ext uri="{FF2B5EF4-FFF2-40B4-BE49-F238E27FC236}">
                <a16:creationId xmlns:a16="http://schemas.microsoft.com/office/drawing/2014/main" id="{AC6669F7-520C-E000-97FD-C0BAB2861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259" y="30407555"/>
            <a:ext cx="14725572" cy="8399379"/>
          </a:xfrm>
          <a:prstGeom prst="rect">
            <a:avLst/>
          </a:prstGeom>
        </p:spPr>
      </p:pic>
      <p:sp>
        <p:nvSpPr>
          <p:cNvPr id="129" name="Text Box 189">
            <a:extLst>
              <a:ext uri="{FF2B5EF4-FFF2-40B4-BE49-F238E27FC236}">
                <a16:creationId xmlns:a16="http://schemas.microsoft.com/office/drawing/2014/main" id="{75E11A1F-2C85-539E-B4A8-96995BB3C5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6" y="39097597"/>
            <a:ext cx="15941041" cy="5211649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lIns="142223" tIns="142223" rIns="142223" bIns="142223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VVDViewer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can render high quality images. The 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VVDViewer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, a fork of 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Fluorender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, distinguishes itself by utilizing the Vulkan graphics API, in contrast to 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Fluorender's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reliance on the traditional OpenGL framework. This shift to Vulkan enables the 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VVDViewer's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volume renderer to achieve a remarkable speed advantage, operating at a pace 3 to 4 times faster than 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Fluorender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and VTK, both of which are based on OpenGL. This enhancement also significantly improves efficiency in processing and visualizing large-scale volumetric data.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F86BEC7F-0FBB-D92D-318A-34F807E7A8A7}"/>
              </a:ext>
            </a:extLst>
          </p:cNvPr>
          <p:cNvGrpSpPr/>
          <p:nvPr/>
        </p:nvGrpSpPr>
        <p:grpSpPr>
          <a:xfrm>
            <a:off x="19037861" y="34954439"/>
            <a:ext cx="15679996" cy="4046680"/>
            <a:chOff x="18287983" y="24581873"/>
            <a:chExt cx="19784432" cy="5105950"/>
          </a:xfrm>
        </p:grpSpPr>
        <p:pic>
          <p:nvPicPr>
            <p:cNvPr id="131" name="Picture 130" descr="A purple and green cells&#10;&#10;Description automatically generated">
              <a:extLst>
                <a:ext uri="{FF2B5EF4-FFF2-40B4-BE49-F238E27FC236}">
                  <a16:creationId xmlns:a16="http://schemas.microsoft.com/office/drawing/2014/main" id="{6A0B12C0-78BD-98C1-0EC3-2DDBF5550C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6444"/>
            <a:stretch/>
          </p:blipFill>
          <p:spPr>
            <a:xfrm>
              <a:off x="18287983" y="24632220"/>
              <a:ext cx="6494288" cy="5055603"/>
            </a:xfrm>
            <a:prstGeom prst="rect">
              <a:avLst/>
            </a:prstGeom>
          </p:spPr>
        </p:pic>
        <p:pic>
          <p:nvPicPr>
            <p:cNvPr id="133" name="Picture 132" descr="A close-up of a microscope&#10;&#10;Description automatically generated">
              <a:extLst>
                <a:ext uri="{FF2B5EF4-FFF2-40B4-BE49-F238E27FC236}">
                  <a16:creationId xmlns:a16="http://schemas.microsoft.com/office/drawing/2014/main" id="{7C2B1F8B-CF05-53D1-13E6-AFE4ABAA4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6444"/>
            <a:stretch/>
          </p:blipFill>
          <p:spPr>
            <a:xfrm>
              <a:off x="24933061" y="24632218"/>
              <a:ext cx="6494290" cy="5055603"/>
            </a:xfrm>
            <a:prstGeom prst="rect">
              <a:avLst/>
            </a:prstGeom>
          </p:spPr>
        </p:pic>
        <p:pic>
          <p:nvPicPr>
            <p:cNvPr id="135" name="Picture 134" descr="A close-up of a cell&#10;&#10;Description automatically generated">
              <a:extLst>
                <a:ext uri="{FF2B5EF4-FFF2-40B4-BE49-F238E27FC236}">
                  <a16:creationId xmlns:a16="http://schemas.microsoft.com/office/drawing/2014/main" id="{028E83E5-3BBB-4A96-5722-61025856E9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6444"/>
            <a:stretch/>
          </p:blipFill>
          <p:spPr>
            <a:xfrm>
              <a:off x="31578125" y="24581873"/>
              <a:ext cx="6494290" cy="5055603"/>
            </a:xfrm>
            <a:prstGeom prst="rect">
              <a:avLst/>
            </a:prstGeom>
          </p:spPr>
        </p:pic>
      </p:grpSp>
      <p:sp>
        <p:nvSpPr>
          <p:cNvPr id="137" name="Text Box 189">
            <a:extLst>
              <a:ext uri="{FF2B5EF4-FFF2-40B4-BE49-F238E27FC236}">
                <a16:creationId xmlns:a16="http://schemas.microsoft.com/office/drawing/2014/main" id="{9A19FDD8-A332-F04E-B58B-C3F435332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0" y="39021889"/>
            <a:ext cx="5134859" cy="902777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lIns="142223" tIns="142223" rIns="142223" bIns="142223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Timepoint 1</a:t>
            </a:r>
          </a:p>
        </p:txBody>
      </p:sp>
      <p:sp>
        <p:nvSpPr>
          <p:cNvPr id="138" name="Text Box 189">
            <a:extLst>
              <a:ext uri="{FF2B5EF4-FFF2-40B4-BE49-F238E27FC236}">
                <a16:creationId xmlns:a16="http://schemas.microsoft.com/office/drawing/2014/main" id="{9F65BBED-E391-CE36-92D5-6AFACAE4F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35987" y="39021889"/>
            <a:ext cx="5134859" cy="902777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lIns="142223" tIns="142223" rIns="142223" bIns="142223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Timepoint 78</a:t>
            </a:r>
          </a:p>
        </p:txBody>
      </p:sp>
      <p:sp>
        <p:nvSpPr>
          <p:cNvPr id="139" name="Text Box 189">
            <a:extLst>
              <a:ext uri="{FF2B5EF4-FFF2-40B4-BE49-F238E27FC236}">
                <a16:creationId xmlns:a16="http://schemas.microsoft.com/office/drawing/2014/main" id="{FE2D2DED-73B7-26FD-2EDB-6A4324142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70846" y="39021889"/>
            <a:ext cx="5134859" cy="902777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lIns="142223" tIns="142223" rIns="142223" bIns="142223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Timepoint 139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82683AD-450A-6DDD-86A4-5750C0657798}"/>
              </a:ext>
            </a:extLst>
          </p:cNvPr>
          <p:cNvSpPr txBox="1"/>
          <p:nvPr/>
        </p:nvSpPr>
        <p:spPr>
          <a:xfrm>
            <a:off x="27328718" y="39985337"/>
            <a:ext cx="78452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D1C1D"/>
                </a:solidFill>
                <a:latin typeface="Slack-Lato"/>
              </a:rPr>
              <a:t>A complex choreography of cell movements shapes the vertebrate eye.</a:t>
            </a:r>
            <a:br>
              <a:rPr lang="en-US" sz="2000" dirty="0"/>
            </a:br>
            <a:r>
              <a:rPr lang="en-US" sz="2000" dirty="0">
                <a:solidFill>
                  <a:srgbClr val="1D1C1D"/>
                </a:solidFill>
                <a:latin typeface="Slack-Lato"/>
              </a:rPr>
              <a:t>K. M. Kwan*, H. </a:t>
            </a:r>
            <a:r>
              <a:rPr lang="en-US" sz="2000" dirty="0" err="1">
                <a:solidFill>
                  <a:srgbClr val="1D1C1D"/>
                </a:solidFill>
                <a:latin typeface="Slack-Lato"/>
              </a:rPr>
              <a:t>Otsuna</a:t>
            </a:r>
            <a:r>
              <a:rPr lang="en-US" sz="2000" dirty="0">
                <a:solidFill>
                  <a:srgbClr val="1D1C1D"/>
                </a:solidFill>
                <a:latin typeface="Slack-Lato"/>
              </a:rPr>
              <a:t>*, H. </a:t>
            </a:r>
            <a:r>
              <a:rPr lang="en-US" sz="2000" dirty="0" err="1">
                <a:solidFill>
                  <a:srgbClr val="1D1C1D"/>
                </a:solidFill>
                <a:latin typeface="Slack-Lato"/>
              </a:rPr>
              <a:t>Kidokoro</a:t>
            </a:r>
            <a:r>
              <a:rPr lang="en-US" sz="2000" dirty="0">
                <a:solidFill>
                  <a:srgbClr val="1D1C1D"/>
                </a:solidFill>
                <a:latin typeface="Slack-Lato"/>
              </a:rPr>
              <a:t>, K. R. Carney, Y. </a:t>
            </a:r>
            <a:r>
              <a:rPr lang="en-US" sz="2000" dirty="0" err="1">
                <a:solidFill>
                  <a:srgbClr val="1D1C1D"/>
                </a:solidFill>
                <a:latin typeface="Slack-Lato"/>
              </a:rPr>
              <a:t>Saijoh</a:t>
            </a:r>
            <a:r>
              <a:rPr lang="en-US" sz="2000" dirty="0">
                <a:solidFill>
                  <a:srgbClr val="1D1C1D"/>
                </a:solidFill>
                <a:latin typeface="Slack-Lato"/>
              </a:rPr>
              <a:t>, C.-B. </a:t>
            </a:r>
            <a:r>
              <a:rPr lang="en-US" sz="2000" dirty="0" err="1">
                <a:solidFill>
                  <a:srgbClr val="1D1C1D"/>
                </a:solidFill>
                <a:latin typeface="Slack-Lato"/>
              </a:rPr>
              <a:t>Chien</a:t>
            </a:r>
            <a:br>
              <a:rPr lang="en-US" sz="2000" dirty="0"/>
            </a:br>
            <a:r>
              <a:rPr lang="en-US" sz="2000" dirty="0">
                <a:solidFill>
                  <a:srgbClr val="1D1C1D"/>
                </a:solidFill>
                <a:latin typeface="Slack-Lato"/>
              </a:rPr>
              <a:t>Development 2012</a:t>
            </a:r>
            <a:endParaRPr lang="en-US" sz="2000" dirty="0"/>
          </a:p>
        </p:txBody>
      </p:sp>
      <p:sp>
        <p:nvSpPr>
          <p:cNvPr id="142" name="Text Box 189">
            <a:extLst>
              <a:ext uri="{FF2B5EF4-FFF2-40B4-BE49-F238E27FC236}">
                <a16:creationId xmlns:a16="http://schemas.microsoft.com/office/drawing/2014/main" id="{ED53DB3D-4568-56EF-9AE8-53CC34BE4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4663" y="41365772"/>
            <a:ext cx="15941041" cy="3364989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lIns="142223" tIns="142223" rIns="142223" bIns="142223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VVDViewer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is adept at rendering multi-channel 4D datasets. It utilizes a multi-threaded approach to load timepoints, which significantly enhances the efficiency and speed of data processing. This feature allows for a smoother and more rapid visualization experience, particularly beneficial when dealing with large and intricate datasets.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5145C645-5849-DC54-E18A-11A470F49300}"/>
              </a:ext>
            </a:extLst>
          </p:cNvPr>
          <p:cNvSpPr/>
          <p:nvPr/>
        </p:nvSpPr>
        <p:spPr>
          <a:xfrm>
            <a:off x="1489056" y="29012157"/>
            <a:ext cx="15679981" cy="7112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111" tIns="35556" rIns="71111" bIns="35556" rtlCol="0" anchor="ctr"/>
          <a:lstStyle/>
          <a:p>
            <a:pPr algn="ctr"/>
            <a:r>
              <a:rPr lang="en-US" sz="8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Competition Winning Images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D3D31DC-19FE-18E1-0430-7AA3E2DEB9A7}"/>
              </a:ext>
            </a:extLst>
          </p:cNvPr>
          <p:cNvSpPr/>
          <p:nvPr/>
        </p:nvSpPr>
        <p:spPr>
          <a:xfrm>
            <a:off x="18796000" y="10557525"/>
            <a:ext cx="15679981" cy="7112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111" tIns="35556" rIns="71111" bIns="35556" rtlCol="0" anchor="ctr"/>
          <a:lstStyle/>
          <a:p>
            <a:pPr algn="ctr"/>
            <a:r>
              <a:rPr lang="en-US" sz="8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EM LM Visualization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D30516F-ACC5-A4CA-DF4C-72412A852B3B}"/>
              </a:ext>
            </a:extLst>
          </p:cNvPr>
          <p:cNvSpPr/>
          <p:nvPr/>
        </p:nvSpPr>
        <p:spPr>
          <a:xfrm>
            <a:off x="1504296" y="11184357"/>
            <a:ext cx="15679979" cy="7112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111" tIns="35556" rIns="71111" bIns="35556" rtlCol="0" anchor="ctr"/>
          <a:lstStyle/>
          <a:p>
            <a:pPr algn="ctr">
              <a:lnSpc>
                <a:spcPts val="7200"/>
              </a:lnSpc>
            </a:pPr>
            <a:r>
              <a:rPr lang="en-US" sz="8000" b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ExM</a:t>
            </a:r>
            <a:r>
              <a:rPr lang="en-US" sz="8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 Resolution Pyramid Rendering</a:t>
            </a:r>
          </a:p>
        </p:txBody>
      </p:sp>
      <p:pic>
        <p:nvPicPr>
          <p:cNvPr id="150" name="Picture 149" descr="A screenshot of a computer&#10;&#10;Description automatically generated">
            <a:extLst>
              <a:ext uri="{FF2B5EF4-FFF2-40B4-BE49-F238E27FC236}">
                <a16:creationId xmlns:a16="http://schemas.microsoft.com/office/drawing/2014/main" id="{72A094E9-B9D2-3939-E836-DEDC4522A9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06063" y="24419172"/>
            <a:ext cx="17002225" cy="4758302"/>
          </a:xfrm>
          <a:prstGeom prst="rect">
            <a:avLst/>
          </a:prstGeom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334525B1-E3C4-6597-348B-B1B611CE58D5}"/>
              </a:ext>
            </a:extLst>
          </p:cNvPr>
          <p:cNvSpPr/>
          <p:nvPr/>
        </p:nvSpPr>
        <p:spPr>
          <a:xfrm>
            <a:off x="18993583" y="23262600"/>
            <a:ext cx="15679981" cy="7112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111" tIns="35556" rIns="71111" bIns="35556" rtlCol="0" anchor="ctr"/>
          <a:lstStyle/>
          <a:p>
            <a:pPr algn="ctr"/>
            <a:r>
              <a:rPr lang="en-US" sz="8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3D Volume Segmentation</a:t>
            </a:r>
          </a:p>
        </p:txBody>
      </p:sp>
      <p:sp>
        <p:nvSpPr>
          <p:cNvPr id="153" name="Text Box 189">
            <a:extLst>
              <a:ext uri="{FF2B5EF4-FFF2-40B4-BE49-F238E27FC236}">
                <a16:creationId xmlns:a16="http://schemas.microsoft.com/office/drawing/2014/main" id="{71A5728A-766E-D375-C286-5CAA5D389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3764" y="23797919"/>
            <a:ext cx="15941041" cy="3980543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lIns="142223" tIns="142223" rIns="142223" bIns="142223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VVDViewer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supports multi-resolution pyramids, adept at handling terabyte-scale volume datasets. This remarkable capability allows for a seamless expansion of visualization from the macroscopic view of entire tissues down to the intricate details of synapses. This enhanced functionality ensures a comprehensive and detailed exploration of volumetric data.</a:t>
            </a:r>
          </a:p>
        </p:txBody>
      </p:sp>
      <p:sp>
        <p:nvSpPr>
          <p:cNvPr id="154" name="Text Box 189">
            <a:extLst>
              <a:ext uri="{FF2B5EF4-FFF2-40B4-BE49-F238E27FC236}">
                <a16:creationId xmlns:a16="http://schemas.microsoft.com/office/drawing/2014/main" id="{E8B76753-A6E9-9CFD-C9F6-4B2C8FB22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06969" y="29704271"/>
            <a:ext cx="15941041" cy="3364989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lIns="142223" tIns="142223" rIns="142223" bIns="142223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VVDViewer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offers an innovative 3D painting feature within its 3D view, enabling users to interact directly with 3D objects. This tool facilitates the rapid segmentation of hundreds of slices within a minute. Additionally, it provides the flexibility to either extract or remove selected objects with precision.</a:t>
            </a:r>
          </a:p>
        </p:txBody>
      </p:sp>
      <p:sp>
        <p:nvSpPr>
          <p:cNvPr id="155" name="Text Box 189">
            <a:extLst>
              <a:ext uri="{FF2B5EF4-FFF2-40B4-BE49-F238E27FC236}">
                <a16:creationId xmlns:a16="http://schemas.microsoft.com/office/drawing/2014/main" id="{95BAAD04-9C26-42B2-8B86-2E036BF9F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36654" y="19711949"/>
            <a:ext cx="15941041" cy="2749436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wrap="square" lIns="142223" tIns="142223" rIns="142223" bIns="142223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VVDViewer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integrates the visualization of both EM meshes and LM volumes within a single view. This feature greatly enhances the analytical experience by providing a comprehensive perspective of the data in an interactive environment.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ACBDFE13-AD9E-5B7F-6BF2-788B54555C73}"/>
              </a:ext>
            </a:extLst>
          </p:cNvPr>
          <p:cNvCxnSpPr>
            <a:cxnSpLocks/>
          </p:cNvCxnSpPr>
          <p:nvPr/>
        </p:nvCxnSpPr>
        <p:spPr>
          <a:xfrm>
            <a:off x="7550332" y="16997836"/>
            <a:ext cx="3402149" cy="3224917"/>
          </a:xfrm>
          <a:prstGeom prst="line">
            <a:avLst/>
          </a:prstGeom>
          <a:ln w="762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6054AF5-C330-58BC-AF12-C77CA326B0FF}"/>
              </a:ext>
            </a:extLst>
          </p:cNvPr>
          <p:cNvCxnSpPr>
            <a:cxnSpLocks/>
          </p:cNvCxnSpPr>
          <p:nvPr/>
        </p:nvCxnSpPr>
        <p:spPr>
          <a:xfrm>
            <a:off x="5899731" y="17064096"/>
            <a:ext cx="1176930" cy="3094130"/>
          </a:xfrm>
          <a:prstGeom prst="line">
            <a:avLst/>
          </a:prstGeom>
          <a:ln w="762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0B96AEA6-1515-64CE-D1B0-A08CF0C9422A}"/>
              </a:ext>
            </a:extLst>
          </p:cNvPr>
          <p:cNvCxnSpPr/>
          <p:nvPr/>
        </p:nvCxnSpPr>
        <p:spPr>
          <a:xfrm>
            <a:off x="23588133" y="39448859"/>
            <a:ext cx="13208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7044D54-80DF-632C-1468-BEAFF6458802}"/>
              </a:ext>
            </a:extLst>
          </p:cNvPr>
          <p:cNvCxnSpPr/>
          <p:nvPr/>
        </p:nvCxnSpPr>
        <p:spPr>
          <a:xfrm>
            <a:off x="28850727" y="39448859"/>
            <a:ext cx="13208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8588E755-09A7-B49E-3740-90FC269368A8}"/>
              </a:ext>
            </a:extLst>
          </p:cNvPr>
          <p:cNvSpPr txBox="1"/>
          <p:nvPr/>
        </p:nvSpPr>
        <p:spPr>
          <a:xfrm>
            <a:off x="33276157" y="17420748"/>
            <a:ext cx="21143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/>
              <a:t>FlyLight</a:t>
            </a:r>
            <a:endParaRPr lang="en-US" sz="3200" dirty="0"/>
          </a:p>
          <a:p>
            <a:r>
              <a:rPr lang="en-US" sz="3200" dirty="0" err="1"/>
              <a:t>FlyEM</a:t>
            </a:r>
            <a:endParaRPr lang="en-US" sz="3200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D743ADF5-C76C-330C-074E-B18324783C8B}"/>
              </a:ext>
            </a:extLst>
          </p:cNvPr>
          <p:cNvSpPr txBox="1"/>
          <p:nvPr/>
        </p:nvSpPr>
        <p:spPr>
          <a:xfrm>
            <a:off x="34184771" y="29207825"/>
            <a:ext cx="14452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D1C1D"/>
                </a:solidFill>
                <a:latin typeface="Slack-Lato"/>
              </a:rPr>
              <a:t>Josh </a:t>
            </a:r>
            <a:r>
              <a:rPr lang="en-US" sz="2000" dirty="0" err="1">
                <a:solidFill>
                  <a:srgbClr val="1D1C1D"/>
                </a:solidFill>
                <a:latin typeface="Slack-Lato"/>
              </a:rPr>
              <a:t>Lillvis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DD305F-7727-CA06-D2CC-B2814FC05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8718" y="3797520"/>
            <a:ext cx="8019292" cy="170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18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1910CF8-2E07-3FA6-2087-35F80A0B6D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3803" y="3127553"/>
            <a:ext cx="2546924" cy="2546924"/>
          </a:xfrm>
          <a:prstGeom prst="rect">
            <a:avLst/>
          </a:prstGeom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202B246C-5467-F5C9-27DD-63A2652255C9}"/>
              </a:ext>
            </a:extLst>
          </p:cNvPr>
          <p:cNvSpPr txBox="1"/>
          <p:nvPr/>
        </p:nvSpPr>
        <p:spPr>
          <a:xfrm>
            <a:off x="4237107" y="4195533"/>
            <a:ext cx="64781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Manual and download link</a:t>
            </a:r>
            <a:endParaRPr lang="en-US" sz="4000" dirty="0"/>
          </a:p>
        </p:txBody>
      </p:sp>
      <p:sp>
        <p:nvSpPr>
          <p:cNvPr id="184" name="Triangle 183">
            <a:extLst>
              <a:ext uri="{FF2B5EF4-FFF2-40B4-BE49-F238E27FC236}">
                <a16:creationId xmlns:a16="http://schemas.microsoft.com/office/drawing/2014/main" id="{EC2992F8-2CBC-5B07-12B2-9F0EF25A5912}"/>
              </a:ext>
            </a:extLst>
          </p:cNvPr>
          <p:cNvSpPr/>
          <p:nvPr/>
        </p:nvSpPr>
        <p:spPr>
          <a:xfrm rot="16200000">
            <a:off x="4109615" y="4304466"/>
            <a:ext cx="482815" cy="440590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27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2785</TotalTime>
  <Words>474</Words>
  <Application>Microsoft Macintosh PowerPoint</Application>
  <PresentationFormat>Custom</PresentationFormat>
  <Paragraphs>24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Slack-Lato</vt:lpstr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Kawase, Takashi</dc:creator>
  <cp:lastModifiedBy>Kawase, Takashi</cp:lastModifiedBy>
  <cp:revision>5</cp:revision>
  <dcterms:created xsi:type="dcterms:W3CDTF">2024-01-22T19:38:45Z</dcterms:created>
  <dcterms:modified xsi:type="dcterms:W3CDTF">2024-01-24T18:04:40Z</dcterms:modified>
</cp:coreProperties>
</file>